
<file path=[Content_Types].xml><?xml version="1.0" encoding="utf-8"?>
<Types xmlns="http://schemas.openxmlformats.org/package/2006/content-types">
  <Default Extension="png" ContentType="image/png"/>
  <Default Extension="jpeg" ContentType="image/jpeg"/>
  <Default Extension="glb" ContentType="model/gltf.binary"/>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9"/>
  </p:notesMasterIdLst>
  <p:sldIdLst>
    <p:sldId id="256" r:id="rId5"/>
    <p:sldId id="283" r:id="rId6"/>
    <p:sldId id="286" r:id="rId7"/>
    <p:sldId id="25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4476" autoAdjust="0"/>
  </p:normalViewPr>
  <p:slideViewPr>
    <p:cSldViewPr snapToGrid="0">
      <p:cViewPr varScale="1">
        <p:scale>
          <a:sx n="52" d="100"/>
          <a:sy n="52" d="100"/>
        </p:scale>
        <p:origin x="119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C3FCC2-4E7A-4671-AA79-177CB194E449}" type="datetimeFigureOut">
              <a:rPr lang="en-US" smtClean="0"/>
              <a:t>8/26/2025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01C38D-F26D-4167-83EF-8774BC62D548}" type="slidenum">
              <a:rPr lang="en-US" smtClean="0"/>
              <a:t>‹#›</a:t>
            </a:fld>
            <a:endParaRPr lang="en-US"/>
          </a:p>
        </p:txBody>
      </p:sp>
    </p:spTree>
    <p:extLst>
      <p:ext uri="{BB962C8B-B14F-4D97-AF65-F5344CB8AC3E}">
        <p14:creationId xmlns:p14="http://schemas.microsoft.com/office/powerpoint/2010/main" val="3336050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command line is an interface to a computer—a way for you (the human) to communicate with the machine. Unlike common graphical interfaces that use “windows, icons, menus, and pointers” (i.e., WIMP), the command line is text-based, meaning you type commands instead of clicking on icons. The command line lets you do everything you would normally do by clicking with a mouse, but by typing in a manner similar to programming! As a data scientist, you will mostly use the command line to manage your files and keep track of your code using a version control system (see Chapter 3).</a:t>
            </a:r>
          </a:p>
          <a:p>
            <a:endParaRPr lang="en-US" dirty="0"/>
          </a:p>
          <a:p>
            <a:r>
              <a:rPr lang="en-US" dirty="0"/>
              <a:t>While the command line is not as friendly or intuitive as a graphical interface, it has the advantage of being both more powerful and more efficient (it’s faster to type than to move a mouse, and you can do lots of “clicks” with a single command). The command line is also necessary when working on remote servers (other computers that often do not have graphical interfaces enabled). Thus, the command line is an essential tool for data scientists, particularly when working with large amounts of data or files.</a:t>
            </a:r>
          </a:p>
        </p:txBody>
      </p:sp>
      <p:sp>
        <p:nvSpPr>
          <p:cNvPr id="4" name="Slide Number Placeholder 3"/>
          <p:cNvSpPr>
            <a:spLocks noGrp="1"/>
          </p:cNvSpPr>
          <p:nvPr>
            <p:ph type="sldNum" sz="quarter" idx="5"/>
          </p:nvPr>
        </p:nvSpPr>
        <p:spPr/>
        <p:txBody>
          <a:bodyPr/>
          <a:lstStyle/>
          <a:p>
            <a:fld id="{5A01C38D-F26D-4167-83EF-8774BC62D548}" type="slidenum">
              <a:rPr lang="en-US" smtClean="0"/>
              <a:t>2</a:t>
            </a:fld>
            <a:endParaRPr lang="en-US"/>
          </a:p>
        </p:txBody>
      </p:sp>
    </p:spTree>
    <p:extLst>
      <p:ext uri="{BB962C8B-B14F-4D97-AF65-F5344CB8AC3E}">
        <p14:creationId xmlns:p14="http://schemas.microsoft.com/office/powerpoint/2010/main" val="28695488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3238323-0ADF-4328-9564-AEB5DFD80DB6}"/>
              </a:ext>
            </a:extLst>
          </p:cNvPr>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EB776FAE-C8F8-44A1-8BC7-9EB948371459}"/>
              </a:ext>
            </a:extLst>
          </p:cNvPr>
          <p:cNvSpPr>
            <a:spLocks noGrp="1"/>
          </p:cNvSpPr>
          <p:nvPr>
            <p:ph type="ctrTitle"/>
          </p:nvPr>
        </p:nvSpPr>
        <p:spPr>
          <a:xfrm>
            <a:off x="1524000" y="1333500"/>
            <a:ext cx="9144000" cy="1790700"/>
          </a:xfrm>
        </p:spPr>
        <p:txBody>
          <a:bodyPr vert="horz" lIns="91440" tIns="0" rIns="91440" bIns="0" rtlCol="0" anchor="t" anchorCtr="0">
            <a:noAutofit/>
          </a:bodyPr>
          <a:lstStyle>
            <a:lvl1pPr>
              <a:lnSpc>
                <a:spcPct val="100000"/>
              </a:lnSpc>
              <a:defRPr lang="en-US" sz="4800" dirty="0">
                <a:solidFill>
                  <a:schemeClr val="bg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DA7900C6-1C2C-4612-8672-356C6DDFDCB1}"/>
              </a:ext>
            </a:extLst>
          </p:cNvPr>
          <p:cNvSpPr>
            <a:spLocks noGrp="1"/>
          </p:cNvSpPr>
          <p:nvPr>
            <p:ph type="subTitle" idx="1"/>
          </p:nvPr>
        </p:nvSpPr>
        <p:spPr>
          <a:xfrm>
            <a:off x="1524000" y="3128009"/>
            <a:ext cx="9144000" cy="1287675"/>
          </a:xfrm>
        </p:spPr>
        <p:txBody>
          <a:bodyPr vert="horz" lIns="91440" tIns="45720" rIns="91440" bIns="45720" rtlCol="0" anchor="t" anchorCtr="0">
            <a:noAutofit/>
          </a:bodyPr>
          <a:lstStyle>
            <a:lvl1pPr marL="0" indent="0">
              <a:buNone/>
              <a:defRPr lang="en-US" sz="2400" dirty="0">
                <a:solidFill>
                  <a:schemeClr val="bg1"/>
                </a:solidFill>
                <a:latin typeface="+mj-lt"/>
              </a:defRPr>
            </a:lvl1pPr>
          </a:lstStyle>
          <a:p>
            <a:pPr marL="228600" lvl="0" indent="-228600">
              <a:lnSpc>
                <a:spcPct val="150000"/>
              </a:lnSpc>
              <a:spcAft>
                <a:spcPts val="1200"/>
              </a:spcAft>
            </a:pPr>
            <a:r>
              <a:rPr lang="en-US"/>
              <a:t>Click to edit Master subtitle style</a:t>
            </a:r>
            <a:endParaRPr lang="en-US" dirty="0"/>
          </a:p>
        </p:txBody>
      </p:sp>
      <p:pic>
        <p:nvPicPr>
          <p:cNvPr id="8" name="Picture 7">
            <a:extLst>
              <a:ext uri="{FF2B5EF4-FFF2-40B4-BE49-F238E27FC236}">
                <a16:creationId xmlns:a16="http://schemas.microsoft.com/office/drawing/2014/main" id="{5274E620-B44E-41FF-8FA1-D955BD69C0B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48" r="13926" b="71478"/>
          <a:stretch/>
        </p:blipFill>
        <p:spPr>
          <a:xfrm>
            <a:off x="342899" y="4546601"/>
            <a:ext cx="11715751" cy="2025650"/>
          </a:xfrm>
          <a:prstGeom prst="rect">
            <a:avLst/>
          </a:prstGeom>
        </p:spPr>
      </p:pic>
    </p:spTree>
    <p:extLst>
      <p:ext uri="{BB962C8B-B14F-4D97-AF65-F5344CB8AC3E}">
        <p14:creationId xmlns:p14="http://schemas.microsoft.com/office/powerpoint/2010/main" val="4221146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Title 8">
            <a:extLst>
              <a:ext uri="{FF2B5EF4-FFF2-40B4-BE49-F238E27FC236}">
                <a16:creationId xmlns:a16="http://schemas.microsoft.com/office/drawing/2014/main" id="{FB8AB91F-D739-4DD5-859B-B16B125BECF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10340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4" name="Title 3">
            <a:extLst>
              <a:ext uri="{FF2B5EF4-FFF2-40B4-BE49-F238E27FC236}">
                <a16:creationId xmlns:a16="http://schemas.microsoft.com/office/drawing/2014/main" id="{0E770BB0-A521-41C6-A0AE-BEE679D2AD1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0465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F89203F-46EF-44A2-956A-7FF6AF93BE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8" name="Content Placeholder 2">
            <a:extLst>
              <a:ext uri="{FF2B5EF4-FFF2-40B4-BE49-F238E27FC236}">
                <a16:creationId xmlns:a16="http://schemas.microsoft.com/office/drawing/2014/main" id="{D1D47175-944E-463B-ABBB-06669A473913}"/>
              </a:ext>
            </a:extLst>
          </p:cNvPr>
          <p:cNvSpPr>
            <a:spLocks noGrp="1"/>
          </p:cNvSpPr>
          <p:nvPr>
            <p:ph idx="1"/>
          </p:nvPr>
        </p:nvSpPr>
        <p:spPr>
          <a:xfrm>
            <a:off x="1090862" y="1507068"/>
            <a:ext cx="3192379" cy="4669896"/>
          </a:xfrm>
        </p:spPr>
        <p:txBody>
          <a:bodyPr anchor="ctr"/>
          <a:lstStyle>
            <a:lvl1pPr marL="0" indent="0" algn="l">
              <a:lnSpc>
                <a:spcPct val="150000"/>
              </a:lnSpc>
              <a:spcAft>
                <a:spcPts val="1200"/>
              </a:spcAft>
              <a:buSzPct val="25000"/>
              <a:buFont typeface="Segoe UI" panose="020B0502040204020203" pitchFamily="34" charset="0"/>
              <a:buChar char=" "/>
              <a:defRPr sz="1200"/>
            </a:lvl1pPr>
            <a:lvl2pPr marL="401638" indent="7938" algn="l">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Content Placeholder 2">
            <a:extLst>
              <a:ext uri="{FF2B5EF4-FFF2-40B4-BE49-F238E27FC236}">
                <a16:creationId xmlns:a16="http://schemas.microsoft.com/office/drawing/2014/main" id="{A40725B0-0DB7-41CE-9C4C-39E8D0F6325E}"/>
              </a:ext>
            </a:extLst>
          </p:cNvPr>
          <p:cNvSpPr>
            <a:spLocks noGrp="1"/>
          </p:cNvSpPr>
          <p:nvPr>
            <p:ph idx="13"/>
          </p:nvPr>
        </p:nvSpPr>
        <p:spPr>
          <a:xfrm>
            <a:off x="4395537" y="1507068"/>
            <a:ext cx="7143905" cy="4669896"/>
          </a:xfrm>
        </p:spPr>
        <p:txBody>
          <a:bodyPr anchor="ct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11" name="Title 10">
            <a:extLst>
              <a:ext uri="{FF2B5EF4-FFF2-40B4-BE49-F238E27FC236}">
                <a16:creationId xmlns:a16="http://schemas.microsoft.com/office/drawing/2014/main" id="{F9E63483-559C-4A6F-B04F-D6C56A3CC09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49444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69782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0017C897-2775-4930-B0BE-BEB72453232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4815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andard">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258610D-0376-4D1E-8ED8-29382288BB0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83" t="-3"/>
          <a:stretch/>
        </p:blipFill>
        <p:spPr>
          <a:xfrm>
            <a:off x="269032" y="4801396"/>
            <a:ext cx="11653936" cy="1786228"/>
          </a:xfrm>
          <a:prstGeom prst="rect">
            <a:avLst/>
          </a:prstGeom>
        </p:spPr>
      </p:pic>
      <p:sp>
        <p:nvSpPr>
          <p:cNvPr id="3" name="Title 2">
            <a:extLst>
              <a:ext uri="{FF2B5EF4-FFF2-40B4-BE49-F238E27FC236}">
                <a16:creationId xmlns:a16="http://schemas.microsoft.com/office/drawing/2014/main" id="{21C16CD2-606C-441E-BBA3-51767980CCA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3501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6675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D5FD28E-AEC9-43B8-86F4-9CD3C41D49D7}"/>
              </a:ext>
            </a:extLst>
          </p:cNvPr>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a:extLst>
              <a:ext uri="{FF2B5EF4-FFF2-40B4-BE49-F238E27FC236}">
                <a16:creationId xmlns:a16="http://schemas.microsoft.com/office/drawing/2014/main" id="{C5AFE014-E3CD-4B9A-A705-F1CADD8F420B}"/>
              </a:ext>
            </a:extLst>
          </p:cNvPr>
          <p:cNvSpPr>
            <a:spLocks noGrp="1"/>
          </p:cNvSpPr>
          <p:nvPr>
            <p:ph type="title"/>
          </p:nvPr>
        </p:nvSpPr>
        <p:spPr>
          <a:xfrm>
            <a:off x="604434" y="448628"/>
            <a:ext cx="10983132" cy="747763"/>
          </a:xfrm>
          <a:prstGeom prst="rect">
            <a:avLst/>
          </a:prstGeom>
        </p:spPr>
        <p:txBody>
          <a:bodyPr vert="horz" lIns="91440" tIns="45720" rIns="91440" bIns="45720" rtlCol="0" anchor="ctr" anchorCtr="0">
            <a:normAutofit/>
          </a:bodyPr>
          <a:lstStyle/>
          <a:p>
            <a:pPr lvl="0"/>
            <a:r>
              <a:rPr lang="en-US"/>
              <a:t>Click to edit Master title style</a:t>
            </a:r>
            <a:endParaRPr lang="en-US" dirty="0"/>
          </a:p>
        </p:txBody>
      </p:sp>
      <p:sp>
        <p:nvSpPr>
          <p:cNvPr id="3" name="Text Placeholder 2">
            <a:extLst>
              <a:ext uri="{FF2B5EF4-FFF2-40B4-BE49-F238E27FC236}">
                <a16:creationId xmlns:a16="http://schemas.microsoft.com/office/drawing/2014/main" id="{61ADE5F7-8A52-43AD-8F30-F13CF54506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C85AE-A002-4BA3-8D90-3960ED0FF8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02103AA5-C732-4ECB-88D6-DAA20E2C1C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Dr. Jian Li Northeastern Illinois University</a:t>
            </a:r>
          </a:p>
        </p:txBody>
      </p:sp>
      <p:sp>
        <p:nvSpPr>
          <p:cNvPr id="6" name="Slide Number Placeholder 5">
            <a:extLst>
              <a:ext uri="{FF2B5EF4-FFF2-40B4-BE49-F238E27FC236}">
                <a16:creationId xmlns:a16="http://schemas.microsoft.com/office/drawing/2014/main" id="{CC280433-CBB5-49C5-B032-5A800E5D09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9379A-16E2-4C4A-96D0-A52C442257E7}" type="slidenum">
              <a:rPr lang="en-US" smtClean="0"/>
              <a:t>‹#›</a:t>
            </a:fld>
            <a:endParaRPr lang="en-US" dirty="0"/>
          </a:p>
        </p:txBody>
      </p:sp>
      <p:cxnSp>
        <p:nvCxnSpPr>
          <p:cNvPr id="8" name="Straight Connector 7">
            <a:extLst>
              <a:ext uri="{FF2B5EF4-FFF2-40B4-BE49-F238E27FC236}">
                <a16:creationId xmlns:a16="http://schemas.microsoft.com/office/drawing/2014/main" id="{E32A06DA-7FF5-4DDE-94D0-63A83DB241E8}"/>
              </a:ext>
            </a:extLst>
          </p:cNvPr>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8514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2" r:id="rId4"/>
    <p:sldLayoutId id="2147483660" r:id="rId5"/>
    <p:sldLayoutId id="2147483662" r:id="rId6"/>
    <p:sldLayoutId id="2147483661" r:id="rId7"/>
    <p:sldLayoutId id="2147483655" r:id="rId8"/>
  </p:sldLayoutIdLst>
  <p:hf sldNum="0" hdr="0" ftr="0"/>
  <p:txStyles>
    <p:titleStyle>
      <a:lvl1pPr algn="l" defTabSz="914400" rtl="0" eaLnBrk="1" latinLnBrk="0" hangingPunct="1">
        <a:lnSpc>
          <a:spcPct val="90000"/>
        </a:lnSpc>
        <a:spcBef>
          <a:spcPct val="0"/>
        </a:spcBef>
        <a:buNone/>
        <a:defRPr lang="en-US" sz="2800" kern="1200">
          <a:solidFill>
            <a:schemeClr val="bg2">
              <a:lumMod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mailto:mikefree@ovid.washington.ed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7/06/relationships/model3d" Target="../media/model3d1.glb"/><Relationship Id="rId1" Type="http://schemas.openxmlformats.org/officeDocument/2006/relationships/slideLayout" Target="../slideLayouts/slideLayout4.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F8D61-9318-4DC8-A868-2B1BFDD2B2C0}"/>
              </a:ext>
            </a:extLst>
          </p:cNvPr>
          <p:cNvSpPr>
            <a:spLocks noGrp="1"/>
          </p:cNvSpPr>
          <p:nvPr>
            <p:ph type="ctrTitle"/>
          </p:nvPr>
        </p:nvSpPr>
        <p:spPr>
          <a:xfrm>
            <a:off x="1199626" y="1333500"/>
            <a:ext cx="9940954" cy="1790700"/>
          </a:xfrm>
        </p:spPr>
        <p:txBody>
          <a:bodyPr/>
          <a:lstStyle/>
          <a:p>
            <a:r>
              <a:rPr lang="en-US" dirty="0"/>
              <a:t>Chapter 2: Using the Command Line</a:t>
            </a:r>
          </a:p>
        </p:txBody>
      </p:sp>
      <p:sp>
        <p:nvSpPr>
          <p:cNvPr id="3" name="Subtitle 2">
            <a:extLst>
              <a:ext uri="{FF2B5EF4-FFF2-40B4-BE49-F238E27FC236}">
                <a16:creationId xmlns:a16="http://schemas.microsoft.com/office/drawing/2014/main" id="{3C322DE6-C2BE-4B53-BC28-C43EBD0052AA}"/>
              </a:ext>
            </a:extLst>
          </p:cNvPr>
          <p:cNvSpPr>
            <a:spLocks noGrp="1"/>
          </p:cNvSpPr>
          <p:nvPr>
            <p:ph type="subTitle" idx="1"/>
          </p:nvPr>
        </p:nvSpPr>
        <p:spPr/>
        <p:txBody>
          <a:bodyPr/>
          <a:lstStyle/>
          <a:p>
            <a:r>
              <a:rPr lang="en-US" dirty="0"/>
              <a:t>Dr. Jian Li</a:t>
            </a:r>
          </a:p>
          <a:p>
            <a:r>
              <a:rPr lang="en-US" dirty="0"/>
              <a:t>Northeastern Illinois University</a:t>
            </a:r>
          </a:p>
        </p:txBody>
      </p:sp>
    </p:spTree>
    <p:extLst>
      <p:ext uri="{BB962C8B-B14F-4D97-AF65-F5344CB8AC3E}">
        <p14:creationId xmlns:p14="http://schemas.microsoft.com/office/powerpoint/2010/main" val="29975803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579CD8-7431-4DE2-A739-4DDD27E415BD}"/>
              </a:ext>
            </a:extLst>
          </p:cNvPr>
          <p:cNvSpPr>
            <a:spLocks noGrp="1"/>
          </p:cNvSpPr>
          <p:nvPr>
            <p:ph idx="1"/>
          </p:nvPr>
        </p:nvSpPr>
        <p:spPr>
          <a:xfrm>
            <a:off x="604433" y="1591732"/>
            <a:ext cx="10983131" cy="5105629"/>
          </a:xfrm>
        </p:spPr>
        <p:txBody>
          <a:bodyPr>
            <a:noAutofit/>
          </a:bodyPr>
          <a:lstStyle/>
          <a:p>
            <a:r>
              <a:rPr lang="en-US" sz="2000" dirty="0"/>
              <a:t>2.1 Accessing the Command Line</a:t>
            </a:r>
          </a:p>
          <a:p>
            <a:r>
              <a:rPr lang="en-US" sz="2000" dirty="0"/>
              <a:t>To use the command line, you will need to open a </a:t>
            </a:r>
            <a:r>
              <a:rPr lang="en-US" sz="2000" b="1" dirty="0"/>
              <a:t>command she</a:t>
            </a:r>
            <a:r>
              <a:rPr lang="en-US" sz="2000" dirty="0"/>
              <a:t>ll (also known as a command prompt or terminal). A command shell is the </a:t>
            </a:r>
            <a:r>
              <a:rPr lang="en-US" sz="2000" b="1" dirty="0"/>
              <a:t>textual equivalent </a:t>
            </a:r>
            <a:r>
              <a:rPr lang="en-US" sz="2000" dirty="0"/>
              <a:t>of having opened up Finder or File Explorer and having it display the user’s “Home” folder. </a:t>
            </a:r>
          </a:p>
          <a:p>
            <a:r>
              <a:rPr lang="en-US" sz="2000" dirty="0"/>
              <a:t>Terminal program on Mac, or </a:t>
            </a:r>
            <a:r>
              <a:rPr lang="en-US" sz="2000" dirty="0">
                <a:solidFill>
                  <a:srgbClr val="FF0000"/>
                </a:solidFill>
              </a:rPr>
              <a:t>Git Bash on Windows</a:t>
            </a:r>
          </a:p>
          <a:p>
            <a:r>
              <a:rPr lang="en-US" sz="2000" dirty="0"/>
              <a:t>2.2 Navigating the File System</a:t>
            </a:r>
          </a:p>
          <a:p>
            <a:r>
              <a:rPr lang="en-US" sz="2000" dirty="0" err="1"/>
              <a:t>pwd</a:t>
            </a:r>
            <a:r>
              <a:rPr lang="en-US" sz="2000" dirty="0"/>
              <a:t> - print working directory</a:t>
            </a:r>
          </a:p>
          <a:p>
            <a:r>
              <a:rPr lang="en-US" sz="2000" dirty="0"/>
              <a:t>cd - change directory</a:t>
            </a:r>
          </a:p>
          <a:p>
            <a:r>
              <a:rPr lang="en-US" sz="2000" dirty="0"/>
              <a:t>Example: cd </a:t>
            </a:r>
            <a:r>
              <a:rPr lang="en-US" sz="2000" dirty="0" smtClean="0"/>
              <a:t>downloads</a:t>
            </a:r>
            <a:r>
              <a:rPr lang="en-US" sz="2000" dirty="0" smtClean="0"/>
              <a:t> </a:t>
            </a:r>
            <a:r>
              <a:rPr lang="en-US" sz="2000" dirty="0"/>
              <a:t>- # Change the working directory to the child folder with the name </a:t>
            </a:r>
            <a:r>
              <a:rPr lang="en-US" sz="2000" dirty="0" smtClean="0"/>
              <a:t>“</a:t>
            </a:r>
            <a:r>
              <a:rPr lang="en-US" sz="2000" dirty="0" smtClean="0"/>
              <a:t>downloads</a:t>
            </a:r>
            <a:r>
              <a:rPr lang="en-US" sz="2000" dirty="0" smtClean="0"/>
              <a:t>"</a:t>
            </a:r>
            <a:endParaRPr lang="en-US" sz="2000" dirty="0"/>
          </a:p>
          <a:p>
            <a:r>
              <a:rPr lang="en-US" sz="2000" dirty="0"/>
              <a:t>ls - List the contents of the current folder</a:t>
            </a:r>
          </a:p>
          <a:p>
            <a:endParaRPr lang="en-US" sz="2000" dirty="0"/>
          </a:p>
        </p:txBody>
      </p:sp>
      <p:sp>
        <p:nvSpPr>
          <p:cNvPr id="3" name="Title 2">
            <a:extLst>
              <a:ext uri="{FF2B5EF4-FFF2-40B4-BE49-F238E27FC236}">
                <a16:creationId xmlns:a16="http://schemas.microsoft.com/office/drawing/2014/main" id="{22C38D9B-6DDB-41A7-BE1E-FEFDA89113D0}"/>
              </a:ext>
            </a:extLst>
          </p:cNvPr>
          <p:cNvSpPr>
            <a:spLocks noGrp="1"/>
          </p:cNvSpPr>
          <p:nvPr>
            <p:ph type="title"/>
          </p:nvPr>
        </p:nvSpPr>
        <p:spPr/>
        <p:txBody>
          <a:bodyPr/>
          <a:lstStyle/>
          <a:p>
            <a:r>
              <a:rPr lang="en-US" dirty="0"/>
              <a:t>Using the command line</a:t>
            </a:r>
          </a:p>
        </p:txBody>
      </p:sp>
    </p:spTree>
    <p:extLst>
      <p:ext uri="{BB962C8B-B14F-4D97-AF65-F5344CB8AC3E}">
        <p14:creationId xmlns:p14="http://schemas.microsoft.com/office/powerpoint/2010/main" val="34434341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139E37-A230-4303-A072-99A5BAE6A35E}"/>
              </a:ext>
            </a:extLst>
          </p:cNvPr>
          <p:cNvSpPr>
            <a:spLocks noGrp="1"/>
          </p:cNvSpPr>
          <p:nvPr>
            <p:ph idx="1"/>
          </p:nvPr>
        </p:nvSpPr>
        <p:spPr>
          <a:xfrm>
            <a:off x="604433" y="1258218"/>
            <a:ext cx="11468118" cy="5599782"/>
          </a:xfrm>
        </p:spPr>
        <p:txBody>
          <a:bodyPr>
            <a:noAutofit/>
          </a:bodyPr>
          <a:lstStyle/>
          <a:p>
            <a:r>
              <a:rPr lang="en-US" sz="2000" dirty="0"/>
              <a:t>2.2 Navigate the File system</a:t>
            </a:r>
          </a:p>
          <a:p>
            <a:r>
              <a:rPr lang="en-US" sz="2000" dirty="0" err="1"/>
              <a:t>mkdir</a:t>
            </a:r>
            <a:r>
              <a:rPr lang="en-US" sz="2000" dirty="0"/>
              <a:t> trial - make a directory “trial’</a:t>
            </a:r>
          </a:p>
          <a:p>
            <a:r>
              <a:rPr lang="en-US" sz="2000" dirty="0" err="1" smtClean="0"/>
              <a:t>rmdir</a:t>
            </a:r>
            <a:r>
              <a:rPr lang="en-US" sz="2000" dirty="0" smtClean="0"/>
              <a:t> </a:t>
            </a:r>
            <a:r>
              <a:rPr lang="en-US" sz="2000" dirty="0"/>
              <a:t>trial – remove </a:t>
            </a:r>
            <a:r>
              <a:rPr lang="en-US" sz="2000" dirty="0" smtClean="0"/>
              <a:t>a </a:t>
            </a:r>
            <a:r>
              <a:rPr lang="en-US" sz="2000" dirty="0" smtClean="0"/>
              <a:t>folder </a:t>
            </a:r>
            <a:r>
              <a:rPr lang="en-US" sz="2000" dirty="0"/>
              <a:t>‘trial</a:t>
            </a:r>
            <a:r>
              <a:rPr lang="en-US" sz="2000" dirty="0" smtClean="0"/>
              <a:t>’; </a:t>
            </a:r>
            <a:r>
              <a:rPr lang="en-US" sz="2000" dirty="0" err="1" smtClean="0"/>
              <a:t>rm</a:t>
            </a:r>
            <a:r>
              <a:rPr lang="en-US" sz="2000" dirty="0" smtClean="0"/>
              <a:t> </a:t>
            </a:r>
            <a:r>
              <a:rPr lang="en-US" sz="2000" dirty="0" err="1" smtClean="0"/>
              <a:t>file_name</a:t>
            </a:r>
            <a:r>
              <a:rPr lang="en-US" sz="2000" dirty="0" smtClean="0"/>
              <a:t> – remove a file.</a:t>
            </a:r>
            <a:endParaRPr lang="en-US" sz="2000" dirty="0"/>
          </a:p>
          <a:p>
            <a:r>
              <a:rPr lang="en-US" sz="2000" dirty="0"/>
              <a:t>2.6 Networking Commands</a:t>
            </a:r>
          </a:p>
          <a:p>
            <a:r>
              <a:rPr lang="en-US" sz="2000" dirty="0" err="1"/>
              <a:t>ssh</a:t>
            </a:r>
            <a:r>
              <a:rPr lang="en-US" sz="2000" dirty="0"/>
              <a:t> ovid.washington.edu - # Use the secure shell (</a:t>
            </a:r>
            <a:r>
              <a:rPr lang="en-US" sz="2000" dirty="0" err="1"/>
              <a:t>ssh</a:t>
            </a:r>
            <a:r>
              <a:rPr lang="en-US" sz="2000" dirty="0"/>
              <a:t>) utility to connect to a remote computer</a:t>
            </a:r>
          </a:p>
          <a:p>
            <a:r>
              <a:rPr lang="en-US" sz="2000" dirty="0"/>
              <a:t>However, most remote machines don’t let just anyone connect to them for security reasons. Instead, you need to specify your username for that machine. You do this by putting the username followed by an @ symbol at the beginning of the host URL.</a:t>
            </a:r>
          </a:p>
          <a:p>
            <a:r>
              <a:rPr lang="en-US" sz="2000" dirty="0" err="1"/>
              <a:t>ssh</a:t>
            </a:r>
            <a:r>
              <a:rPr lang="en-US" sz="2000" dirty="0"/>
              <a:t> </a:t>
            </a:r>
            <a:r>
              <a:rPr lang="en-US" sz="2000" dirty="0">
                <a:hlinkClick r:id="rId2"/>
              </a:rPr>
              <a:t>mikefree@ovid.washington.edu</a:t>
            </a:r>
            <a:r>
              <a:rPr lang="en-US" sz="2000" dirty="0"/>
              <a:t> - # Use the secure shell (</a:t>
            </a:r>
            <a:r>
              <a:rPr lang="en-US" sz="2000" dirty="0" err="1"/>
              <a:t>ssh</a:t>
            </a:r>
            <a:r>
              <a:rPr lang="en-US" sz="2000" dirty="0"/>
              <a:t>) to connect to a remote computer as </a:t>
            </a:r>
            <a:r>
              <a:rPr lang="en-US" sz="2000" dirty="0" err="1"/>
              <a:t>mikefree</a:t>
            </a:r>
            <a:endParaRPr lang="en-US" sz="2000" dirty="0"/>
          </a:p>
          <a:p>
            <a:r>
              <a:rPr lang="en-US" sz="2000" dirty="0"/>
              <a:t># Securely copy the local file data.csv into the projects folder on the remote machine</a:t>
            </a:r>
          </a:p>
          <a:p>
            <a:r>
              <a:rPr lang="en-US" sz="2000" dirty="0" err="1"/>
              <a:t>scp</a:t>
            </a:r>
            <a:r>
              <a:rPr lang="en-US" sz="2000" dirty="0"/>
              <a:t> data.csv mikefree@ovid.washington.edu:~/projects</a:t>
            </a:r>
          </a:p>
        </p:txBody>
      </p:sp>
      <p:sp>
        <p:nvSpPr>
          <p:cNvPr id="3" name="Title 2">
            <a:extLst>
              <a:ext uri="{FF2B5EF4-FFF2-40B4-BE49-F238E27FC236}">
                <a16:creationId xmlns:a16="http://schemas.microsoft.com/office/drawing/2014/main" id="{FA341E81-C6F9-4988-9A52-11C486B29DDF}"/>
              </a:ext>
            </a:extLst>
          </p:cNvPr>
          <p:cNvSpPr>
            <a:spLocks noGrp="1"/>
          </p:cNvSpPr>
          <p:nvPr>
            <p:ph type="title"/>
          </p:nvPr>
        </p:nvSpPr>
        <p:spPr/>
        <p:txBody>
          <a:bodyPr/>
          <a:lstStyle/>
          <a:p>
            <a:r>
              <a:rPr lang="en-US" dirty="0"/>
              <a:t>Use the command line – cont’d</a:t>
            </a:r>
          </a:p>
        </p:txBody>
      </p:sp>
    </p:spTree>
    <p:extLst>
      <p:ext uri="{BB962C8B-B14F-4D97-AF65-F5344CB8AC3E}">
        <p14:creationId xmlns:p14="http://schemas.microsoft.com/office/powerpoint/2010/main" val="30443300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E7273F9-59F9-4FB3-9D34-82C64C4F8667}"/>
              </a:ext>
            </a:extLst>
          </p:cNvPr>
          <p:cNvSpPr>
            <a:spLocks noGrp="1"/>
          </p:cNvSpPr>
          <p:nvPr>
            <p:ph type="title"/>
          </p:nvPr>
        </p:nvSpPr>
        <p:spPr>
          <a:xfrm>
            <a:off x="604434" y="448628"/>
            <a:ext cx="10983132" cy="747763"/>
          </a:xfrm>
        </p:spPr>
        <p:txBody>
          <a:bodyPr/>
          <a:lstStyle/>
          <a:p>
            <a:r>
              <a:rPr lang="en-US" dirty="0"/>
              <a:t>Ready to Go?</a:t>
            </a:r>
          </a:p>
        </p:txBody>
      </p:sp>
      <mc:AlternateContent xmlns:mc="http://schemas.openxmlformats.org/markup-compatibility/2006">
        <mc:Choice xmlns="" xmlns:am3d="http://schemas.microsoft.com/office/drawing/2017/model3d" Requires="am3d">
          <p:graphicFrame>
            <p:nvGraphicFramePr>
              <p:cNvPr id="3" name="3D Model 2" descr="Airplane">
                <a:extLst>
                  <a:ext uri="{FF2B5EF4-FFF2-40B4-BE49-F238E27FC236}">
                    <a16:creationId xmlns:a16="http://schemas.microsoft.com/office/drawing/2014/main" id="{352F1E17-CA76-4835-8BCB-523E0E3EB1FC}"/>
                  </a:ext>
                </a:extLst>
              </p:cNvPr>
              <p:cNvGraphicFramePr>
                <a:graphicFrameLocks/>
              </p:cNvGraphicFramePr>
              <p:nvPr>
                <p:extLst>
                  <p:ext uri="{D42A27DB-BD31-4B8C-83A1-F6EECF244321}">
                    <p14:modId xmlns:p14="http://schemas.microsoft.com/office/powerpoint/2010/main" val="804506562"/>
                  </p:ext>
                </p:extLst>
              </p:nvPr>
            </p:nvGraphicFramePr>
            <p:xfrm>
              <a:off x="897468" y="2598995"/>
              <a:ext cx="8321040" cy="1905272"/>
            </p:xfrm>
            <a:graphic>
              <a:graphicData uri="http://schemas.microsoft.com/office/drawing/2017/model3d">
                <am3d:model3d r:embed="rId2">
                  <am3d:spPr>
                    <a:xfrm>
                      <a:off x="0" y="0"/>
                      <a:ext cx="8321040" cy="1905272"/>
                    </a:xfrm>
                    <a:prstGeom prst="rect">
                      <a:avLst/>
                    </a:prstGeom>
                  </am3d:spPr>
                  <am3d:camera>
                    <am3d:pos x="3281049" y="-61653" z="63771892"/>
                    <am3d:up dx="0" dy="36000000" dz="0"/>
                    <am3d:lookAt x="3281049" y="-61653" z="0"/>
                    <am3d:perspective fov="662113"/>
                  </am3d:camera>
                  <am3d:trans>
                    <am3d:meterPerModelUnit n="474022" d="1000000"/>
                    <am3d:preTrans dx="2195241" dy="-5458670" dz="2587104"/>
                    <am3d:scale>
                      <am3d:sx n="1000000" d="1000000"/>
                      <am3d:sy n="1000000" d="1000000"/>
                      <am3d:sz n="1000000" d="1000000"/>
                    </am3d:scale>
                    <am3d:rot ax="9685386" ay="-3060758" az="-9921549"/>
                    <am3d:postTrans dx="3281048" dy="-61653" dz="0"/>
                  </am3d:trans>
                  <am3d:raster rName="Office3DRenderer" rVer="16.0.8326">
                    <am3d:blip r:embed="rId3"/>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Airplane">
                <a:extLst>
                  <a:ext uri="{FF2B5EF4-FFF2-40B4-BE49-F238E27FC236}">
                    <a16:creationId xmlns:a16="http://schemas.microsoft.com/office/drawing/2014/main" id="{352F1E17-CA76-4835-8BCB-523E0E3EB1FC}"/>
                  </a:ext>
                </a:extLst>
              </p:cNvPr>
              <p:cNvPicPr>
                <a:picLocks noGrp="1" noRot="1" noChangeAspect="1" noMove="1" noResize="1" noEditPoints="1" noAdjustHandles="1" noChangeArrowheads="1" noChangeShapeType="1" noCrop="1"/>
              </p:cNvPicPr>
              <p:nvPr/>
            </p:nvPicPr>
            <p:blipFill>
              <a:blip r:embed="rId4"/>
              <a:stretch>
                <a:fillRect/>
              </a:stretch>
            </p:blipFill>
            <p:spPr>
              <a:xfrm>
                <a:off x="897468" y="2598995"/>
                <a:ext cx="8321040" cy="1905272"/>
              </a:xfrm>
              <a:prstGeom prst="rect">
                <a:avLst/>
              </a:prstGeom>
            </p:spPr>
          </p:pic>
        </mc:Fallback>
      </mc:AlternateContent>
    </p:spTree>
    <p:extLst>
      <p:ext uri="{BB962C8B-B14F-4D97-AF65-F5344CB8AC3E}">
        <p14:creationId xmlns:p14="http://schemas.microsoft.com/office/powerpoint/2010/main" val="225163801"/>
      </p:ext>
    </p:extLst>
  </p:cSld>
  <p:clrMapOvr>
    <a:masterClrMapping/>
  </p:clrMapOvr>
  <p:timing>
    <p:tnLst>
      <p:par>
        <p:cTn id="1" dur="indefinite" restart="never" nodeType="tmRoot"/>
      </p:par>
    </p:tnLst>
  </p:timing>
</p:sld>
</file>

<file path=ppt/theme/theme1.xml><?xml version="1.0" encoding="utf-8"?>
<a:theme xmlns:a="http://schemas.openxmlformats.org/drawingml/2006/main" name="Get Started with 3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Autofit/>
      </a:bodyPr>
      <a:lstStyle>
        <a:defPPr marL="0" indent="0" algn="l">
          <a:lnSpc>
            <a:spcPts val="1800"/>
          </a:lnSpc>
          <a:spcAft>
            <a:spcPts val="600"/>
          </a:spcAft>
          <a:buNone/>
          <a:defRPr sz="1200" dirty="0" smtClean="0">
            <a:solidFill>
              <a:prstClr val="black">
                <a:lumMod val="75000"/>
                <a:lumOff val="25000"/>
              </a:prstClr>
            </a:solidFill>
            <a:latin typeface="Segoe UI" panose="020B0502040204020203" pitchFamily="34" charset="0"/>
            <a:cs typeface="Segoe UI" panose="020B0502040204020203" pitchFamily="34" charset="0"/>
          </a:defRPr>
        </a:defPPr>
      </a:lstStyle>
    </a:txDef>
  </a:objectDefaults>
  <a:extraClrSchemeLst/>
  <a:extLst>
    <a:ext uri="{05A4C25C-085E-4340-85A3-A5531E510DB2}">
      <thm15:themeFamily xmlns:thm15="http://schemas.microsoft.com/office/thememl/2012/main" name="TM16411177_Bring Your Presentations_win32_mlw - v3" id="{DE0A717D-0B12-4D44-8613-A03A4CD6D7EE}" vid="{30B64ACD-7D47-478C-8DC1-E97D1D0752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480f6609812271f56e53f2aff71704">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b48d77c16982ba2890c3fe2b4c067b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620A972-1CDD-4EF3-89C2-EBD9E5E1FD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8A56FF6-92BD-46DE-9059-01B9F08E8880}">
  <ds:schemaRefs>
    <ds:schemaRef ds:uri="http://schemas.microsoft.com/sharepoint/v3/contenttype/forms"/>
  </ds:schemaRefs>
</ds:datastoreItem>
</file>

<file path=customXml/itemProps3.xml><?xml version="1.0" encoding="utf-8"?>
<ds:datastoreItem xmlns:ds="http://schemas.openxmlformats.org/officeDocument/2006/customXml" ds:itemID="{FB90717D-CB20-4004-8DD0-01756D9D039A}">
  <ds:schemaRefs>
    <ds:schemaRef ds:uri="http://purl.org/dc/terms/"/>
    <ds:schemaRef ds:uri="http://schemas.microsoft.com/office/2006/metadata/properties"/>
    <ds:schemaRef ds:uri="http://schemas.openxmlformats.org/package/2006/metadata/core-properties"/>
    <ds:schemaRef ds:uri="16c05727-aa75-4e4a-9b5f-8a80a1165891"/>
    <ds:schemaRef ds:uri="http://www.w3.org/XML/1998/namespace"/>
    <ds:schemaRef ds:uri="71af3243-3dd4-4a8d-8c0d-dd76da1f02a5"/>
    <ds:schemaRef ds:uri="http://schemas.microsoft.com/office/2006/documentManagement/types"/>
    <ds:schemaRef ds:uri="http://schemas.microsoft.com/office/infopath/2007/PartnerControls"/>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Bring your presentations to life with 3D</Template>
  <TotalTime>0</TotalTime>
  <Words>492</Words>
  <Application>Microsoft Office PowerPoint</Application>
  <PresentationFormat>Widescreen</PresentationFormat>
  <Paragraphs>27</Paragraphs>
  <Slides>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Segoe UI</vt:lpstr>
      <vt:lpstr>Segoe UI Light</vt:lpstr>
      <vt:lpstr>Get Started with 3D</vt:lpstr>
      <vt:lpstr>Chapter 2: Using the Command Line</vt:lpstr>
      <vt:lpstr>Using the command line</vt:lpstr>
      <vt:lpstr>Use the command line – cont’d</vt:lpstr>
      <vt:lpstr>Ready to Go?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2024-08-06T13:31:47Z</dcterms:created>
  <dcterms:modified xsi:type="dcterms:W3CDTF">2025-08-26T15:29:16Z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